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6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3" r:id="rId4"/>
    <p:sldId id="259" r:id="rId5"/>
    <p:sldId id="265" r:id="rId6"/>
    <p:sldId id="267" r:id="rId7"/>
    <p:sldId id="269" r:id="rId8"/>
    <p:sldId id="268" r:id="rId9"/>
    <p:sldId id="272" r:id="rId10"/>
    <p:sldId id="262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18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072B5-BF51-4928-B71B-6FDA790A5E57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3B258-257D-4F82-8CE6-88FE0FA0E8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0938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56445-608B-4C06-B6FE-5F0E5A342596}" type="datetimeFigureOut">
              <a:rPr lang="sv-SE" smtClean="0"/>
              <a:pPr/>
              <a:t>2015-10-28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59663-1E84-4426-AA19-E0EEA0D6A3F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659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55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791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006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105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3754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59663-1E84-4426-AA19-E0EEA0D6A3F5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73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F Försätts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97044"/>
            <a:ext cx="6957167" cy="4391903"/>
          </a:xfrm>
          <a:prstGeom prst="rect">
            <a:avLst/>
          </a:prstGeom>
        </p:spPr>
      </p:pic>
      <p:sp>
        <p:nvSpPr>
          <p:cNvPr id="3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rgbClr val="FFD000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FFD000"/>
                </a:solidFill>
              </a:defRPr>
            </a:lvl1pPr>
          </a:lstStyle>
          <a:p>
            <a:fld id="{B84276AA-2AE3-4AA3-B235-8834214C6533}" type="datetime1">
              <a:rPr lang="sv-SE" smtClean="0"/>
              <a:t>2015-10-28</a:t>
            </a:fld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F Försättsblad -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 noChangeAspect="1"/>
          </p:cNvSpPr>
          <p:nvPr>
            <p:ph type="ctrTitle" hasCustomPrompt="1"/>
          </p:nvPr>
        </p:nvSpPr>
        <p:spPr>
          <a:xfrm>
            <a:off x="107504" y="2564904"/>
            <a:ext cx="8928992" cy="73438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ts val="47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9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07504" y="3356992"/>
            <a:ext cx="8928992" cy="659867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 algn="ctr">
              <a:lnSpc>
                <a:spcPts val="3600"/>
              </a:lnSpc>
              <a:spcBef>
                <a:spcPts val="0"/>
              </a:spcBef>
              <a:buNone/>
              <a:defRPr sz="28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6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7504" y="6198133"/>
            <a:ext cx="8928992" cy="659867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 algn="ctr">
              <a:lnSpc>
                <a:spcPts val="3600"/>
              </a:lnSpc>
              <a:spcBef>
                <a:spcPts val="0"/>
              </a:spcBef>
              <a:buNone/>
              <a:defRPr sz="18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Srfkonsulterna.se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rgbClr val="FFD000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FFD000"/>
                </a:solidFill>
              </a:defRPr>
            </a:lvl1pPr>
          </a:lstStyle>
          <a:p>
            <a:fld id="{0D18D2BE-F76F-4424-8131-1C4FCBFE4496}" type="datetime1">
              <a:rPr lang="sv-SE" smtClean="0"/>
              <a:t>2015-10-28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528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F 26 p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kern="0" spc="-70" baseline="0"/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ts val="2700"/>
              </a:lnSpc>
              <a:spcBef>
                <a:spcPts val="600"/>
              </a:spcBef>
              <a:buFont typeface="Arial"/>
              <a:buChar char="•"/>
              <a:defRPr sz="2600" baseline="0"/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/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/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/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94F1AA73-9CFD-482D-8284-FCC68D4B1A95}" type="datetime1">
              <a:rPr lang="sv-SE" smtClean="0"/>
              <a:t>2015-10-28</a:t>
            </a:fld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F 26 pkt -Turk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ts val="2700"/>
              </a:lnSpc>
              <a:spcBef>
                <a:spcPts val="600"/>
              </a:spcBef>
              <a:buFont typeface="Arial"/>
              <a:buChar char="•"/>
              <a:defRPr sz="2600" b="1" baseline="0">
                <a:solidFill>
                  <a:schemeClr val="bg1"/>
                </a:solidFill>
              </a:defRPr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 b="1">
                <a:solidFill>
                  <a:schemeClr val="bg1"/>
                </a:solidFill>
              </a:defRPr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 b="1">
                <a:solidFill>
                  <a:schemeClr val="bg1"/>
                </a:solidFill>
              </a:defRPr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 b="1">
                <a:solidFill>
                  <a:schemeClr val="bg1"/>
                </a:solidFill>
              </a:defRPr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EE5C8BE-C77F-4184-B3EC-15F766A5E951}" type="datetime1">
              <a:rPr lang="sv-SE" smtClean="0"/>
              <a:t>2015-10-28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57595" cy="5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3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F 26 pkt -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ts val="2700"/>
              </a:lnSpc>
              <a:spcBef>
                <a:spcPts val="600"/>
              </a:spcBef>
              <a:buFont typeface="Arial"/>
              <a:buChar char="•"/>
              <a:defRPr sz="2600" b="1" baseline="0">
                <a:solidFill>
                  <a:schemeClr val="bg1"/>
                </a:solidFill>
              </a:defRPr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 b="1">
                <a:solidFill>
                  <a:schemeClr val="bg1"/>
                </a:solidFill>
              </a:defRPr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 b="1">
                <a:solidFill>
                  <a:schemeClr val="bg1"/>
                </a:solidFill>
              </a:defRPr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 b="1">
                <a:solidFill>
                  <a:schemeClr val="bg1"/>
                </a:solidFill>
              </a:defRPr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5B1627-F7B1-4A16-AC5A-FA3A0A125670}" type="datetime1">
              <a:rPr lang="sv-SE" smtClean="0"/>
              <a:t>2015-10-28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57595" cy="5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6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F 26 pkt -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ts val="2700"/>
              </a:lnSpc>
              <a:spcBef>
                <a:spcPts val="600"/>
              </a:spcBef>
              <a:buFont typeface="Arial"/>
              <a:buChar char="•"/>
              <a:defRPr sz="2600" b="1" baseline="0">
                <a:solidFill>
                  <a:schemeClr val="bg1"/>
                </a:solidFill>
              </a:defRPr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 b="1">
                <a:solidFill>
                  <a:schemeClr val="bg1"/>
                </a:solidFill>
              </a:defRPr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 b="1">
                <a:solidFill>
                  <a:schemeClr val="bg1"/>
                </a:solidFill>
              </a:defRPr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 b="1">
                <a:solidFill>
                  <a:schemeClr val="bg1"/>
                </a:solidFill>
              </a:defRPr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64C84FC-8EDD-41A6-B3C2-B13C8ADF61EC}" type="datetime1">
              <a:rPr lang="sv-SE" smtClean="0"/>
              <a:t>2015-10-28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57595" cy="5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5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RF 26 pkt -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D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kern="0" spc="-7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ts val="2700"/>
              </a:lnSpc>
              <a:spcBef>
                <a:spcPts val="600"/>
              </a:spcBef>
              <a:buFont typeface="Arial"/>
              <a:buChar char="•"/>
              <a:defRPr sz="2600" b="1" baseline="0">
                <a:solidFill>
                  <a:schemeClr val="bg1"/>
                </a:solidFill>
              </a:defRPr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 b="1">
                <a:solidFill>
                  <a:schemeClr val="bg1"/>
                </a:solidFill>
              </a:defRPr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 b="1">
                <a:solidFill>
                  <a:schemeClr val="bg1"/>
                </a:solidFill>
              </a:defRPr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 b="1">
                <a:solidFill>
                  <a:schemeClr val="bg1"/>
                </a:solidFill>
              </a:defRPr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86C5D3C-28EC-46F7-B23F-CA0D187BB574}" type="datetime1">
              <a:rPr lang="sv-SE" smtClean="0"/>
              <a:t>2015-10-28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57595" cy="5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2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rgbClr val="FFD000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FFD000"/>
                </a:solidFill>
              </a:defRPr>
            </a:lvl1pPr>
          </a:lstStyle>
          <a:p>
            <a:fld id="{48E45B22-5660-4000-9846-87AAA1ED742A}" type="datetime1">
              <a:rPr lang="sv-SE" smtClean="0"/>
              <a:t>2015-10-28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</p:sldLayoutIdLst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57595" cy="527074"/>
          </a:xfrm>
          <a:prstGeom prst="rect">
            <a:avLst/>
          </a:prstGeom>
        </p:spPr>
      </p:pic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748673F0-B14D-4033-9528-5987E1101CC1}" type="datetime1">
              <a:rPr lang="sv-SE" smtClean="0"/>
              <a:t>2015-10-28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0" r:id="rId2"/>
    <p:sldLayoutId id="2147483661" r:id="rId3"/>
    <p:sldLayoutId id="2147483662" r:id="rId4"/>
    <p:sldLayoutId id="2147483671" r:id="rId5"/>
  </p:sldLayoutIdLst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8759">
        <p:fade/>
      </p:transition>
    </mc:Choice>
    <mc:Fallback xmlns="">
      <p:transition spd="slow" advTm="875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Srf konsulterna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Är den äldsta och ledande branschorganisationen för redovisnings- och lönekonsulter i Sverige. </a:t>
            </a:r>
          </a:p>
          <a:p>
            <a:pPr>
              <a:spcBef>
                <a:spcPts val="1800"/>
              </a:spcBef>
            </a:pPr>
            <a:r>
              <a:rPr lang="sv-SE" dirty="0"/>
              <a:t>Auktoriserar redovisningskonsulter och lönekonsulter.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Är den ledande utbildaren i redovisnings- och lönebranschen.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Är </a:t>
            </a:r>
            <a:r>
              <a:rPr lang="sv-SE" dirty="0"/>
              <a:t>en ideell förening, grundad 1936.</a:t>
            </a:r>
          </a:p>
          <a:p>
            <a:pPr>
              <a:spcBef>
                <a:spcPts val="1800"/>
              </a:spcBef>
            </a:pPr>
            <a:r>
              <a:rPr lang="sv-SE" dirty="0"/>
              <a:t>Har ca 6 000 medlemmar, varav ca 4 000 är Auktoriserade Redovisningskonsulter och Lönekonsulter.</a:t>
            </a:r>
          </a:p>
          <a:p>
            <a:pPr>
              <a:spcBef>
                <a:spcPts val="1800"/>
              </a:spcBef>
            </a:pPr>
            <a:r>
              <a:rPr lang="sv-SE" dirty="0"/>
              <a:t>Srf konsulternas medlemsföretag bistår cirka 350 000 svenska och utländska företag och finns över hela landet. </a:t>
            </a:r>
          </a:p>
        </p:txBody>
      </p:sp>
    </p:spTree>
    <p:extLst>
      <p:ext uri="{BB962C8B-B14F-4D97-AF65-F5344CB8AC3E}">
        <p14:creationId xmlns:p14="http://schemas.microsoft.com/office/powerpoint/2010/main" val="30920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0968">
        <p:fade/>
      </p:transition>
    </mc:Choice>
    <mc:Fallback xmlns="">
      <p:transition spd="slow" advTm="1096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Srf konsulterna </a:t>
            </a:r>
            <a:r>
              <a:rPr lang="sv-SE" dirty="0"/>
              <a:t>påverkar branschen</a:t>
            </a:r>
          </a:p>
          <a:p>
            <a:endParaRPr lang="sv-SE" dirty="0"/>
          </a:p>
        </p:txBody>
      </p:sp>
      <p:sp>
        <p:nvSpPr>
          <p:cNvPr id="16" name="Platshållare för innehåll 15"/>
          <p:cNvSpPr>
            <a:spLocks noGrp="1"/>
          </p:cNvSpPr>
          <p:nvPr>
            <p:ph idx="1"/>
          </p:nvPr>
        </p:nvSpPr>
        <p:spPr>
          <a:xfrm>
            <a:off x="447675" y="906995"/>
            <a:ext cx="6716613" cy="5114293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6200" dirty="0"/>
              <a:t>Srf konsulterna bevakar förändringar inom ekonomi och </a:t>
            </a:r>
            <a:r>
              <a:rPr lang="sv-SE" sz="6200" dirty="0" smtClean="0"/>
              <a:t>löneområdet och påverkar </a:t>
            </a:r>
            <a:r>
              <a:rPr lang="sv-SE" sz="6200" dirty="0"/>
              <a:t>lagstiftningen genom remissarbete och samarbeten </a:t>
            </a:r>
            <a:r>
              <a:rPr lang="sv-SE" sz="6200" dirty="0" smtClean="0"/>
              <a:t>med flera myndigheter </a:t>
            </a:r>
            <a:r>
              <a:rPr lang="sv-SE" sz="6200" dirty="0"/>
              <a:t>och organisationer. </a:t>
            </a:r>
            <a:r>
              <a:rPr lang="sv-SE" sz="6200" dirty="0" smtClean="0"/>
              <a:t/>
            </a:r>
            <a:br>
              <a:rPr lang="sv-SE" sz="6200" dirty="0" smtClean="0"/>
            </a:br>
            <a:r>
              <a:rPr lang="sv-SE" sz="6200" dirty="0" smtClean="0"/>
              <a:t>Srf </a:t>
            </a:r>
            <a:r>
              <a:rPr lang="sv-SE" sz="6200" dirty="0"/>
              <a:t>konsulterna </a:t>
            </a:r>
            <a:r>
              <a:rPr lang="sv-SE" sz="6200" dirty="0" smtClean="0"/>
              <a:t>har representanter i ett flertal </a:t>
            </a:r>
            <a:r>
              <a:rPr lang="sv-SE" sz="6200" dirty="0"/>
              <a:t>normgivande organ som exempelvis</a:t>
            </a:r>
            <a:r>
              <a:rPr lang="sv-SE" sz="6200" dirty="0" smtClean="0"/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sv-SE" sz="6200" dirty="0"/>
          </a:p>
          <a:p>
            <a:r>
              <a:rPr lang="sv-SE" sz="8600" dirty="0"/>
              <a:t>Bokföringsnämnden </a:t>
            </a:r>
          </a:p>
          <a:p>
            <a:r>
              <a:rPr lang="sv-SE" sz="8600" dirty="0"/>
              <a:t>BAS </a:t>
            </a:r>
          </a:p>
          <a:p>
            <a:r>
              <a:rPr lang="sv-SE" sz="8600" dirty="0"/>
              <a:t>Bolagsverket </a:t>
            </a:r>
          </a:p>
          <a:p>
            <a:r>
              <a:rPr lang="sv-SE" sz="8600" dirty="0"/>
              <a:t>SIE-föreningen</a:t>
            </a:r>
          </a:p>
          <a:p>
            <a:r>
              <a:rPr lang="sv-SE" sz="8600" dirty="0"/>
              <a:t>XBRL </a:t>
            </a:r>
          </a:p>
          <a:p>
            <a:r>
              <a:rPr lang="sv-SE" sz="8600" dirty="0"/>
              <a:t>Nordic </a:t>
            </a:r>
            <a:r>
              <a:rPr lang="sv-SE" sz="8600" dirty="0" err="1"/>
              <a:t>Accountant</a:t>
            </a:r>
            <a:r>
              <a:rPr lang="sv-SE" sz="8600" dirty="0"/>
              <a:t> Federation NAF</a:t>
            </a:r>
          </a:p>
          <a:p>
            <a:r>
              <a:rPr lang="sv-SE" sz="8600" dirty="0"/>
              <a:t>NNR, Näringslivets Regelnämnd</a:t>
            </a:r>
          </a:p>
          <a:p>
            <a:endParaRPr lang="sv-S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352" y="4797152"/>
            <a:ext cx="706268" cy="78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6858" y="1133241"/>
            <a:ext cx="750939" cy="35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93594" y="1772746"/>
            <a:ext cx="849295" cy="490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4399" y="4005064"/>
            <a:ext cx="1020700" cy="54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Bildobjekt 9" descr="bolagsverket_logo_cmyk_transparent_50mm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2575" y="2507070"/>
            <a:ext cx="1627286" cy="272131"/>
          </a:xfrm>
          <a:prstGeom prst="rect">
            <a:avLst/>
          </a:prstGeom>
        </p:spPr>
      </p:pic>
      <p:pic>
        <p:nvPicPr>
          <p:cNvPr id="11" name="Bildobjekt 10" descr="sie_logo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45082" y="3059385"/>
            <a:ext cx="808703" cy="66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2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1153">
        <p:fade/>
      </p:transition>
    </mc:Choice>
    <mc:Fallback xmlns="">
      <p:transition spd="slow" advTm="1115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Auktoriserad Redovisningskonsult  och Auktoriserad Lönekonsult</a:t>
            </a:r>
          </a:p>
          <a:p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447675" y="1844824"/>
            <a:ext cx="8343900" cy="4176464"/>
          </a:xfrm>
        </p:spPr>
        <p:txBody>
          <a:bodyPr>
            <a:norm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sv-SE" sz="3200" b="0" dirty="0"/>
              <a:t>Är du redan auktoriserad och medlem </a:t>
            </a:r>
            <a:r>
              <a:rPr lang="sv-SE" sz="3200" b="0" dirty="0" smtClean="0"/>
              <a:t/>
            </a:r>
            <a:br>
              <a:rPr lang="sv-SE" sz="3200" b="0" dirty="0" smtClean="0"/>
            </a:br>
            <a:r>
              <a:rPr lang="sv-SE" sz="3200" b="0" dirty="0" smtClean="0"/>
              <a:t>i </a:t>
            </a:r>
            <a:r>
              <a:rPr lang="sv-SE" sz="3200" b="0" dirty="0" err="1" smtClean="0"/>
              <a:t>Srf</a:t>
            </a:r>
            <a:r>
              <a:rPr lang="sv-SE" sz="3200" b="0" dirty="0" smtClean="0"/>
              <a:t> konsulterna? </a:t>
            </a:r>
            <a:r>
              <a:rPr lang="sv-SE" sz="3600" dirty="0" smtClean="0"/>
              <a:t>Grattis</a:t>
            </a:r>
            <a:r>
              <a:rPr lang="sv-SE" sz="3600" dirty="0"/>
              <a:t>! </a:t>
            </a:r>
            <a:r>
              <a:rPr lang="sv-SE" sz="3200" b="0" dirty="0"/>
              <a:t>Både du och dina uppdragsgivare </a:t>
            </a:r>
            <a:r>
              <a:rPr lang="sv-SE" sz="3200" b="0" dirty="0" smtClean="0"/>
              <a:t>vinner på </a:t>
            </a:r>
            <a:r>
              <a:rPr lang="sv-SE" sz="3200" b="0" dirty="0"/>
              <a:t>det.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>
              <a:lnSpc>
                <a:spcPct val="100000"/>
              </a:lnSpc>
              <a:buNone/>
            </a:pPr>
            <a:r>
              <a:rPr lang="sv-SE" sz="2000" dirty="0"/>
              <a:t>Du som inte är auktoriserad än, kontakta oss så berättar vi mer </a:t>
            </a:r>
            <a:r>
              <a:rPr lang="sv-SE" sz="2000" dirty="0" smtClean="0"/>
              <a:t>om</a:t>
            </a:r>
          </a:p>
          <a:p>
            <a:pPr>
              <a:lnSpc>
                <a:spcPct val="100000"/>
              </a:lnSpc>
              <a:buNone/>
            </a:pPr>
            <a:r>
              <a:rPr lang="sv-SE" sz="2000" dirty="0" smtClean="0"/>
              <a:t>auktorisationen </a:t>
            </a:r>
            <a:r>
              <a:rPr lang="sv-SE" sz="2000" dirty="0"/>
              <a:t>och medlemskap i </a:t>
            </a:r>
            <a:r>
              <a:rPr lang="sv-SE" sz="2000" dirty="0" smtClean="0"/>
              <a:t>Srf konsulterna.</a:t>
            </a:r>
            <a:endParaRPr lang="sv-SE" sz="2000" dirty="0"/>
          </a:p>
          <a:p>
            <a:pPr>
              <a:lnSpc>
                <a:spcPct val="100000"/>
              </a:lnSpc>
              <a:buNone/>
            </a:pPr>
            <a:endParaRPr lang="sv-SE" sz="2000" dirty="0"/>
          </a:p>
          <a:p>
            <a:pPr>
              <a:lnSpc>
                <a:spcPct val="100000"/>
              </a:lnSpc>
              <a:buNone/>
            </a:pPr>
            <a:r>
              <a:rPr lang="sv-SE" sz="2000" dirty="0"/>
              <a:t>Information om auktorisationen, antagningskrav och hur </a:t>
            </a:r>
            <a:r>
              <a:rPr lang="sv-SE" sz="2000" dirty="0" smtClean="0"/>
              <a:t>du ansöker om</a:t>
            </a:r>
          </a:p>
          <a:p>
            <a:pPr>
              <a:lnSpc>
                <a:spcPct val="100000"/>
              </a:lnSpc>
              <a:buNone/>
            </a:pPr>
            <a:r>
              <a:rPr lang="sv-SE" sz="2000" dirty="0" smtClean="0"/>
              <a:t>medlemskap </a:t>
            </a:r>
            <a:r>
              <a:rPr lang="sv-SE" sz="2000" dirty="0"/>
              <a:t>hittar du på </a:t>
            </a:r>
            <a:r>
              <a:rPr lang="sv-SE" sz="2000" dirty="0" smtClean="0"/>
              <a:t>srfkonsulterna.se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9730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9823">
        <p:fade/>
      </p:transition>
    </mc:Choice>
    <mc:Fallback xmlns="">
      <p:transition spd="slow" advTm="982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47675" y="1556792"/>
            <a:ext cx="8343900" cy="4464496"/>
          </a:xfrm>
        </p:spPr>
        <p:txBody>
          <a:bodyPr/>
          <a:lstStyle/>
          <a:p>
            <a:pPr marL="0">
              <a:lnSpc>
                <a:spcPct val="100000"/>
              </a:lnSpc>
              <a:buNone/>
            </a:pPr>
            <a:r>
              <a:rPr lang="sv-SE" sz="3600" dirty="0"/>
              <a:t>”Jag träffar dagligen </a:t>
            </a:r>
            <a:r>
              <a:rPr lang="sv-SE" sz="3600" dirty="0" smtClean="0"/>
              <a:t>fantastiska entreprenörer som tack </a:t>
            </a:r>
            <a:r>
              <a:rPr lang="sv-SE" sz="3600" dirty="0"/>
              <a:t>vare </a:t>
            </a:r>
            <a:r>
              <a:rPr lang="sv-SE" sz="3600" dirty="0" smtClean="0"/>
              <a:t>min kompetens </a:t>
            </a:r>
            <a:r>
              <a:rPr lang="sv-SE" sz="3600" dirty="0"/>
              <a:t>och mina kunskaper, </a:t>
            </a:r>
            <a:r>
              <a:rPr lang="sv-SE" sz="3600" dirty="0" smtClean="0"/>
              <a:t>kan</a:t>
            </a:r>
          </a:p>
          <a:p>
            <a:pPr marL="0">
              <a:lnSpc>
                <a:spcPct val="100000"/>
              </a:lnSpc>
              <a:buNone/>
            </a:pPr>
            <a:r>
              <a:rPr lang="sv-SE" sz="3600" dirty="0" smtClean="0"/>
              <a:t>fokusera </a:t>
            </a:r>
            <a:r>
              <a:rPr lang="sv-SE" sz="3600" dirty="0"/>
              <a:t>på det de är bra på!”</a:t>
            </a:r>
          </a:p>
          <a:p>
            <a:pPr>
              <a:buNone/>
            </a:pPr>
            <a:endParaRPr lang="sv-SE" sz="2800" dirty="0"/>
          </a:p>
          <a:p>
            <a:pPr>
              <a:buNone/>
            </a:pPr>
            <a:r>
              <a:rPr lang="sv-SE" sz="1600" i="1" dirty="0"/>
              <a:t>Anna, Auktoriserad Redovisningskonsult </a:t>
            </a:r>
            <a:r>
              <a:rPr lang="sv-SE" sz="1600" i="1" dirty="0" smtClean="0"/>
              <a:t>Srf konsulterna  </a:t>
            </a:r>
            <a:r>
              <a:rPr lang="sv-SE" sz="1600" i="1" dirty="0"/>
              <a:t>– </a:t>
            </a:r>
            <a:r>
              <a:rPr lang="sv-SE" sz="1600" i="1" dirty="0" smtClean="0"/>
              <a:t>Skapar mervärde </a:t>
            </a:r>
            <a:r>
              <a:rPr lang="sv-SE" sz="1600" i="1" dirty="0"/>
              <a:t>för företag.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518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9858">
        <p:fade/>
      </p:transition>
    </mc:Choice>
    <mc:Fallback xmlns="">
      <p:transition spd="slow" advTm="98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445344" y="379482"/>
            <a:ext cx="8336706" cy="507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Auktorisationen och medlemskap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 Srf konsulterna ger </a:t>
            </a:r>
            <a:r>
              <a:rPr lang="sv-SE" dirty="0"/>
              <a:t>dig:</a:t>
            </a:r>
          </a:p>
          <a:p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idx="1"/>
          </p:nvPr>
        </p:nvSpPr>
        <p:spPr>
          <a:xfrm>
            <a:off x="447675" y="1772816"/>
            <a:ext cx="834390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dirty="0">
                <a:solidFill>
                  <a:schemeClr val="accent1"/>
                </a:solidFill>
              </a:rPr>
              <a:t>1. En kraftfull yrkesidentitet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konsulterna </a:t>
            </a:r>
            <a:r>
              <a:rPr lang="sv-SE" dirty="0"/>
              <a:t>marknadsför sina Auktoriserade konsulter mot företag, myndigheter, politiker, företagarorganisationer, kommuner banker, försäkringsbolag, advokater, med flera.</a:t>
            </a:r>
          </a:p>
          <a:p>
            <a:pPr lvl="1">
              <a:buFont typeface="Arial" pitchFamily="34" charset="0"/>
              <a:buChar char="•"/>
            </a:pPr>
            <a:r>
              <a:rPr lang="sv-SE" dirty="0"/>
              <a:t>Srf </a:t>
            </a:r>
            <a:r>
              <a:rPr lang="sv-SE" dirty="0" smtClean="0"/>
              <a:t>konsulternas </a:t>
            </a:r>
            <a:r>
              <a:rPr lang="sv-SE" dirty="0"/>
              <a:t>varumärke ger dig en tydlig identitet som professionell konsult och rådgivare.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b="1" dirty="0">
                <a:solidFill>
                  <a:schemeClr val="accent5"/>
                </a:solidFill>
              </a:rPr>
              <a:t>2. Den förmånligaste branschförsäkringen</a:t>
            </a:r>
          </a:p>
          <a:p>
            <a:pPr lvl="1">
              <a:buFont typeface="Arial" pitchFamily="34" charset="0"/>
              <a:buChar char="•"/>
            </a:pPr>
            <a:r>
              <a:rPr lang="sv-SE" dirty="0"/>
              <a:t>Srf konsulterna</a:t>
            </a:r>
            <a:r>
              <a:rPr lang="sv-SE" dirty="0" smtClean="0"/>
              <a:t> </a:t>
            </a:r>
            <a:r>
              <a:rPr lang="sv-SE" dirty="0"/>
              <a:t>kan tack vare auktorisationen, erbjuda sina medlemmar inom redovisning en förmånlig, branschanpassad och mycket konkurrenskraftig försäkring.</a:t>
            </a:r>
          </a:p>
        </p:txBody>
      </p:sp>
    </p:spTree>
    <p:extLst>
      <p:ext uri="{BB962C8B-B14F-4D97-AF65-F5344CB8AC3E}">
        <p14:creationId xmlns:p14="http://schemas.microsoft.com/office/powerpoint/2010/main" val="32943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1611">
        <p:fade/>
      </p:transition>
    </mc:Choice>
    <mc:Fallback xmlns="">
      <p:transition spd="slow" advTm="1161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Auktorisationen och medlemskap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 Srf konsulterna ger </a:t>
            </a:r>
            <a:r>
              <a:rPr lang="sv-SE" dirty="0"/>
              <a:t>dig:</a:t>
            </a:r>
          </a:p>
          <a:p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47675" y="1772816"/>
            <a:ext cx="8343900" cy="43204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v-SE" b="1" dirty="0" smtClean="0">
                <a:solidFill>
                  <a:schemeClr val="accent5"/>
                </a:solidFill>
              </a:rPr>
              <a:t>3</a:t>
            </a:r>
            <a:r>
              <a:rPr lang="sv-SE" b="1" dirty="0">
                <a:solidFill>
                  <a:schemeClr val="accent5"/>
                </a:solidFill>
              </a:rPr>
              <a:t>. Branschanpassad information och smarta verktyg:</a:t>
            </a:r>
          </a:p>
          <a:p>
            <a:pPr lvl="1">
              <a:buFont typeface="Arial" pitchFamily="34" charset="0"/>
              <a:buChar char="•"/>
            </a:pPr>
            <a:r>
              <a:rPr lang="sv-SE" sz="2300" dirty="0"/>
              <a:t>Medlemstidningen </a:t>
            </a:r>
            <a:r>
              <a:rPr lang="sv-SE" sz="2300" dirty="0" smtClean="0"/>
              <a:t>Konsulten 6 nr/år (finns också som webbtidning)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 smtClean="0"/>
              <a:t>Branschtidningen </a:t>
            </a:r>
            <a:r>
              <a:rPr lang="sv-SE" sz="2300" dirty="0"/>
              <a:t>Företagsaktuellt (6 nr/år</a:t>
            </a:r>
            <a:r>
              <a:rPr lang="sv-SE" sz="2300" dirty="0" smtClean="0"/>
              <a:t>)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 smtClean="0"/>
              <a:t>Srf Böckerna </a:t>
            </a:r>
            <a:r>
              <a:rPr lang="sv-SE" sz="2300" dirty="0"/>
              <a:t>(</a:t>
            </a:r>
            <a:r>
              <a:rPr lang="sv-SE" sz="2300" dirty="0" smtClean="0"/>
              <a:t>Srf Redovisning, Srf</a:t>
            </a:r>
            <a:r>
              <a:rPr lang="sv-SE" sz="2300" dirty="0"/>
              <a:t> </a:t>
            </a:r>
            <a:r>
              <a:rPr lang="sv-SE" sz="2300" dirty="0" smtClean="0"/>
              <a:t>Skatt </a:t>
            </a:r>
            <a:r>
              <a:rPr lang="sv-SE" sz="2300" dirty="0"/>
              <a:t>och associationsrätt, </a:t>
            </a:r>
            <a:r>
              <a:rPr lang="sv-SE" sz="2300" dirty="0" smtClean="0"/>
              <a:t/>
            </a:r>
            <a:br>
              <a:rPr lang="sv-SE" sz="2300" dirty="0" smtClean="0"/>
            </a:br>
            <a:r>
              <a:rPr lang="sv-SE" sz="2300" dirty="0" smtClean="0"/>
              <a:t>Srf </a:t>
            </a:r>
            <a:r>
              <a:rPr lang="sv-SE" sz="2300" dirty="0"/>
              <a:t>Deklaration, Reko och SALK</a:t>
            </a:r>
            <a:r>
              <a:rPr lang="sv-SE" sz="2300" dirty="0" smtClean="0"/>
              <a:t>)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 err="1" smtClean="0"/>
              <a:t>Srf</a:t>
            </a:r>
            <a:r>
              <a:rPr lang="sv-SE" sz="2300" dirty="0" smtClean="0"/>
              <a:t> Ekonomifakta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 smtClean="0"/>
              <a:t>Srf konsulternas </a:t>
            </a:r>
            <a:r>
              <a:rPr lang="sv-SE" sz="2300" dirty="0"/>
              <a:t>hemsida </a:t>
            </a:r>
            <a:r>
              <a:rPr lang="sv-SE" sz="2300" dirty="0" smtClean="0"/>
              <a:t>inklusive </a:t>
            </a:r>
            <a:r>
              <a:rPr lang="sv-SE" sz="2300" dirty="0"/>
              <a:t>medlemsinloggning med branschanpassad information och smarta </a:t>
            </a:r>
            <a:r>
              <a:rPr lang="sv-SE" sz="2300" dirty="0" smtClean="0"/>
              <a:t>verktyg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/>
              <a:t>Tillgång till ett basutbud av </a:t>
            </a:r>
            <a:r>
              <a:rPr lang="sv-SE" sz="2300" dirty="0" err="1" smtClean="0"/>
              <a:t>Srf</a:t>
            </a:r>
            <a:r>
              <a:rPr lang="sv-SE" sz="2300" dirty="0" smtClean="0"/>
              <a:t> Dokumentmallar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 smtClean="0"/>
              <a:t>Srf konsulternas analysverktyg</a:t>
            </a:r>
            <a:endParaRPr lang="sv-SE" sz="2300" dirty="0"/>
          </a:p>
          <a:p>
            <a:pPr lvl="1">
              <a:buFont typeface="Arial" pitchFamily="34" charset="0"/>
              <a:buChar char="•"/>
            </a:pPr>
            <a:r>
              <a:rPr lang="sv-SE" sz="2300" dirty="0"/>
              <a:t>Medlemsrabattavtal hos branschens ledande </a:t>
            </a:r>
            <a:r>
              <a:rPr lang="sv-SE" sz="2300" dirty="0" smtClean="0"/>
              <a:t>leverantörer</a:t>
            </a:r>
          </a:p>
          <a:p>
            <a:pPr lvl="1">
              <a:buFont typeface="Arial" pitchFamily="34" charset="0"/>
              <a:buChar char="•"/>
            </a:pPr>
            <a:r>
              <a:rPr lang="sv-SE" sz="2300" dirty="0" smtClean="0"/>
              <a:t>Möjlighet att som auktoriserad köpa vår hemsideslösning</a:t>
            </a:r>
            <a:endParaRPr lang="sv-SE" sz="2300" dirty="0"/>
          </a:p>
        </p:txBody>
      </p:sp>
    </p:spTree>
    <p:extLst>
      <p:ext uri="{BB962C8B-B14F-4D97-AF65-F5344CB8AC3E}">
        <p14:creationId xmlns:p14="http://schemas.microsoft.com/office/powerpoint/2010/main" val="399929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0808">
        <p:fade/>
      </p:transition>
    </mc:Choice>
    <mc:Fallback xmlns="">
      <p:transition spd="slow" advTm="108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445344" y="379482"/>
            <a:ext cx="8336706" cy="507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Auktorisationen och medlemskap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 Srf konsulterna ger </a:t>
            </a:r>
            <a:r>
              <a:rPr lang="sv-SE" dirty="0"/>
              <a:t>dig:</a:t>
            </a:r>
          </a:p>
          <a:p>
            <a:endParaRPr lang="sv-SE" dirty="0"/>
          </a:p>
        </p:txBody>
      </p:sp>
      <p:sp>
        <p:nvSpPr>
          <p:cNvPr id="11" name="Platshållare för innehåll 1"/>
          <p:cNvSpPr>
            <a:spLocks noGrp="1"/>
          </p:cNvSpPr>
          <p:nvPr>
            <p:ph idx="1"/>
          </p:nvPr>
        </p:nvSpPr>
        <p:spPr>
          <a:xfrm>
            <a:off x="447675" y="1772816"/>
            <a:ext cx="834390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dirty="0">
                <a:solidFill>
                  <a:schemeClr val="accent5"/>
                </a:solidFill>
              </a:rPr>
              <a:t>4. Användbara </a:t>
            </a:r>
            <a:r>
              <a:rPr lang="sv-SE" b="1" dirty="0" smtClean="0">
                <a:solidFill>
                  <a:schemeClr val="accent5"/>
                </a:solidFill>
              </a:rPr>
              <a:t>medlemsförmåner</a:t>
            </a:r>
            <a:r>
              <a:rPr lang="sv-SE" b="1" dirty="0">
                <a:solidFill>
                  <a:schemeClr val="accent5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konsulternas </a:t>
            </a:r>
            <a:r>
              <a:rPr lang="sv-SE" dirty="0"/>
              <a:t>branschanpassade utbildningar med medlemsrabatt  </a:t>
            </a:r>
          </a:p>
          <a:p>
            <a:pPr lvl="1">
              <a:buFont typeface="Arial" pitchFamily="34" charset="0"/>
              <a:buChar char="•"/>
            </a:pPr>
            <a:r>
              <a:rPr lang="sv-SE" dirty="0"/>
              <a:t>Medlemsservice från </a:t>
            </a:r>
            <a:r>
              <a:rPr lang="sv-SE" dirty="0" smtClean="0"/>
              <a:t>Srf-kontoren</a:t>
            </a:r>
            <a:endParaRPr lang="sv-SE" dirty="0"/>
          </a:p>
          <a:p>
            <a:pPr lvl="1">
              <a:buFont typeface="Arial" pitchFamily="34" charset="0"/>
              <a:buChar char="•"/>
            </a:pPr>
            <a:r>
              <a:rPr lang="sv-SE" dirty="0"/>
              <a:t>Lokala kretsaktiviteter och erfarenhetsutbyte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Frågeservice – </a:t>
            </a:r>
            <a:r>
              <a:rPr lang="sv-SE" dirty="0" smtClean="0"/>
              <a:t>Redovisning </a:t>
            </a:r>
            <a:endParaRPr lang="sv-SE" dirty="0"/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Frågeservice – </a:t>
            </a:r>
            <a:r>
              <a:rPr lang="sv-SE" dirty="0" smtClean="0"/>
              <a:t>Skatt</a:t>
            </a:r>
            <a:endParaRPr lang="sv-SE" dirty="0"/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Frågeservice – </a:t>
            </a:r>
            <a:r>
              <a:rPr lang="sv-SE" dirty="0" smtClean="0"/>
              <a:t>Lön </a:t>
            </a:r>
            <a:endParaRPr lang="sv-SE" dirty="0"/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Frågeservice – </a:t>
            </a:r>
            <a:r>
              <a:rPr lang="sv-SE" dirty="0" smtClean="0"/>
              <a:t>Juridik</a:t>
            </a:r>
            <a:endParaRPr lang="sv-SE" dirty="0"/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Frågeservice – Reko och kvalitet</a:t>
            </a:r>
          </a:p>
          <a:p>
            <a:pPr lvl="1">
              <a:buFont typeface="Arial" pitchFamily="34" charset="0"/>
              <a:buChar char="•"/>
            </a:pPr>
            <a:r>
              <a:rPr lang="sv-SE" dirty="0"/>
              <a:t>Frågebank med </a:t>
            </a:r>
            <a:r>
              <a:rPr lang="sv-SE" dirty="0" smtClean="0"/>
              <a:t>vanliga </a:t>
            </a:r>
            <a:r>
              <a:rPr lang="sv-SE" dirty="0"/>
              <a:t>frågor </a:t>
            </a:r>
            <a:r>
              <a:rPr lang="sv-SE" dirty="0" smtClean="0"/>
              <a:t>&amp; </a:t>
            </a:r>
            <a:r>
              <a:rPr lang="sv-SE" dirty="0"/>
              <a:t>svar</a:t>
            </a:r>
          </a:p>
          <a:p>
            <a:pPr lvl="1">
              <a:buFont typeface="Arial" pitchFamily="34" charset="0"/>
              <a:buChar char="•"/>
            </a:pPr>
            <a:r>
              <a:rPr lang="sv-SE" dirty="0" smtClean="0"/>
              <a:t>...</a:t>
            </a:r>
            <a:r>
              <a:rPr lang="sv-SE" dirty="0"/>
              <a:t>och ett nätverk av 6 000 branschkollegor!</a:t>
            </a:r>
          </a:p>
        </p:txBody>
      </p:sp>
    </p:spTree>
    <p:extLst>
      <p:ext uri="{BB962C8B-B14F-4D97-AF65-F5344CB8AC3E}">
        <p14:creationId xmlns:p14="http://schemas.microsoft.com/office/powerpoint/2010/main" val="427047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0771">
        <p:fade/>
      </p:transition>
    </mc:Choice>
    <mc:Fallback xmlns="">
      <p:transition spd="slow" advTm="1077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2"/>
          </p:nvPr>
        </p:nvSpPr>
        <p:spPr>
          <a:xfrm>
            <a:off x="445344" y="1844824"/>
            <a:ext cx="8336706" cy="507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sz="3200" b="0" dirty="0"/>
              <a:t>Läs mer om </a:t>
            </a:r>
            <a:r>
              <a:rPr lang="sv-SE" sz="3200" b="0" dirty="0" smtClean="0"/>
              <a:t>Srf konsulterna, auktorisationen, medlemskap, branschnyheter </a:t>
            </a:r>
            <a:r>
              <a:rPr lang="sv-SE" sz="3200" b="0" dirty="0"/>
              <a:t>och alla </a:t>
            </a:r>
            <a:r>
              <a:rPr lang="sv-SE" sz="3200" b="0" dirty="0" smtClean="0"/>
              <a:t>våra </a:t>
            </a:r>
            <a:r>
              <a:rPr lang="sv-SE" sz="3200" b="0" dirty="0"/>
              <a:t>utbildningar på </a:t>
            </a:r>
            <a:r>
              <a:rPr lang="sv-SE" sz="3200" b="0"/>
              <a:t>vår </a:t>
            </a:r>
            <a:r>
              <a:rPr lang="sv-SE" sz="3200" b="0" smtClean="0"/>
              <a:t>webbplats:</a:t>
            </a:r>
            <a:r>
              <a:rPr lang="sv-SE" sz="2200" dirty="0"/>
              <a:t/>
            </a:r>
            <a:br>
              <a:rPr lang="sv-SE" sz="2200" dirty="0"/>
            </a:br>
            <a:endParaRPr lang="sv-SE" sz="2200" dirty="0" smtClean="0"/>
          </a:p>
          <a:p>
            <a:pPr>
              <a:lnSpc>
                <a:spcPct val="100000"/>
              </a:lnSpc>
            </a:pPr>
            <a:r>
              <a:rPr lang="sv-SE" sz="2200" dirty="0"/>
              <a:t/>
            </a:r>
            <a:br>
              <a:rPr lang="sv-SE" sz="2200" dirty="0"/>
            </a:br>
            <a:r>
              <a:rPr lang="sv-SE" sz="5400" dirty="0" smtClean="0"/>
              <a:t>srfkonsulterna.se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77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 advTm="10208">
        <p:fade/>
      </p:transition>
    </mc:Choice>
    <mc:Fallback xmlns="">
      <p:transition spd="slow" advTm="102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F Försättsblad">
  <a:themeElements>
    <a:clrScheme name="Anpassat 1">
      <a:dk1>
        <a:srgbClr val="00A8A0"/>
      </a:dk1>
      <a:lt1>
        <a:srgbClr val="FFFFFF"/>
      </a:lt1>
      <a:dk2>
        <a:srgbClr val="FFFFFF"/>
      </a:dk2>
      <a:lt2>
        <a:srgbClr val="000000"/>
      </a:lt2>
      <a:accent1>
        <a:srgbClr val="00A8B4"/>
      </a:accent1>
      <a:accent2>
        <a:srgbClr val="7AB800"/>
      </a:accent2>
      <a:accent3>
        <a:srgbClr val="CA005D"/>
      </a:accent3>
      <a:accent4>
        <a:srgbClr val="EBB700"/>
      </a:accent4>
      <a:accent5>
        <a:srgbClr val="00A8B4"/>
      </a:accent5>
      <a:accent6>
        <a:srgbClr val="7AB800"/>
      </a:accent6>
      <a:hlink>
        <a:srgbClr val="00A8B4"/>
      </a:hlink>
      <a:folHlink>
        <a:srgbClr val="00A8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RF-tema">
  <a:themeElements>
    <a:clrScheme name="SRF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A8B4"/>
      </a:accent1>
      <a:accent2>
        <a:srgbClr val="7AB929"/>
      </a:accent2>
      <a:accent3>
        <a:srgbClr val="E0006D"/>
      </a:accent3>
      <a:accent4>
        <a:srgbClr val="FFD000"/>
      </a:accent4>
      <a:accent5>
        <a:srgbClr val="00A8B4"/>
      </a:accent5>
      <a:accent6>
        <a:srgbClr val="7AB929"/>
      </a:accent6>
      <a:hlink>
        <a:srgbClr val="00A8B4"/>
      </a:hlink>
      <a:folHlink>
        <a:srgbClr val="00A8B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</TotalTime>
  <Words>336</Words>
  <Application>Microsoft Office PowerPoint</Application>
  <PresentationFormat>Bildspel på skärmen (4:3)</PresentationFormat>
  <Paragraphs>67</Paragraphs>
  <Slides>9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SRF Försättsblad</vt:lpstr>
      <vt:lpstr>SRF-tema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Karolina Gunnarsson</dc:creator>
  <cp:lastModifiedBy>Karolina Gunnarsson</cp:lastModifiedBy>
  <cp:revision>113</cp:revision>
  <dcterms:created xsi:type="dcterms:W3CDTF">2012-11-09T10:35:50Z</dcterms:created>
  <dcterms:modified xsi:type="dcterms:W3CDTF">2015-10-28T12:54:22Z</dcterms:modified>
</cp:coreProperties>
</file>